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57" r:id="rId5"/>
    <p:sldId id="260" r:id="rId6"/>
    <p:sldId id="280" r:id="rId7"/>
    <p:sldId id="281" r:id="rId8"/>
    <p:sldId id="261" r:id="rId9"/>
    <p:sldId id="282" r:id="rId10"/>
    <p:sldId id="283" r:id="rId11"/>
    <p:sldId id="262" r:id="rId12"/>
    <p:sldId id="285" r:id="rId13"/>
    <p:sldId id="286" r:id="rId14"/>
    <p:sldId id="263" r:id="rId15"/>
    <p:sldId id="275" r:id="rId16"/>
    <p:sldId id="291" r:id="rId17"/>
    <p:sldId id="264" r:id="rId18"/>
    <p:sldId id="290" r:id="rId19"/>
    <p:sldId id="287" r:id="rId20"/>
    <p:sldId id="288" r:id="rId21"/>
    <p:sldId id="274"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094"/>
  </p:normalViewPr>
  <p:slideViewPr>
    <p:cSldViewPr snapToGrid="0">
      <p:cViewPr varScale="1">
        <p:scale>
          <a:sx n="97" d="100"/>
          <a:sy n="97" d="100"/>
        </p:scale>
        <p:origin x="11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FD093-E667-F145-9C44-9BAEF03FDAE6}"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F6963-AF7D-1940-A093-EE514F8D204D}" type="slidenum">
              <a:rPr lang="en-US" smtClean="0"/>
              <a:t>‹#›</a:t>
            </a:fld>
            <a:endParaRPr lang="en-US"/>
          </a:p>
        </p:txBody>
      </p:sp>
    </p:spTree>
    <p:extLst>
      <p:ext uri="{BB962C8B-B14F-4D97-AF65-F5344CB8AC3E}">
        <p14:creationId xmlns:p14="http://schemas.microsoft.com/office/powerpoint/2010/main" val="744254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F6963-AF7D-1940-A093-EE514F8D204D}" type="slidenum">
              <a:rPr lang="en-US" smtClean="0"/>
              <a:t>1</a:t>
            </a:fld>
            <a:endParaRPr lang="en-US"/>
          </a:p>
        </p:txBody>
      </p:sp>
    </p:spTree>
    <p:extLst>
      <p:ext uri="{BB962C8B-B14F-4D97-AF65-F5344CB8AC3E}">
        <p14:creationId xmlns:p14="http://schemas.microsoft.com/office/powerpoint/2010/main" val="15064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dirty="0">
                <a:effectLst/>
                <a:latin typeface="Calibri" panose="020F0502020204030204" pitchFamily="34" charset="0"/>
              </a:rPr>
              <a:t>The overall aim of this project is to develop a report that can determine the overall performance of the company. This report will bring together data from a core set of performance indicators, into a single analysis. </a:t>
            </a:r>
          </a:p>
          <a:p>
            <a:pPr marL="0" indent="0">
              <a:buFont typeface="Arial" panose="020B0604020202020204" pitchFamily="34" charset="0"/>
              <a:buNone/>
            </a:pPr>
            <a:r>
              <a:rPr lang="en-US" dirty="0"/>
              <a:t>understand the root cause of this decline and make an informed decision around their future spend on marketing campaigns.</a:t>
            </a:r>
          </a:p>
          <a:p>
            <a:pPr marL="0" indent="0">
              <a:buFont typeface="Arial" panose="020B0604020202020204" pitchFamily="34" charset="0"/>
              <a:buNone/>
            </a:pPr>
            <a:r>
              <a:rPr lang="en-US" dirty="0"/>
              <a:t>Understand the relationships between customer purchases, product categories and revenue, to enable more sales, an increase in revenue per sale and to improve the quantity of products purchased per sale.</a:t>
            </a:r>
          </a:p>
          <a:p>
            <a:pPr marL="0" indent="0">
              <a:buFont typeface="Arial" panose="020B0604020202020204" pitchFamily="34" charset="0"/>
              <a:buNone/>
            </a:pPr>
            <a:r>
              <a:rPr lang="en-US" dirty="0"/>
              <a:t>Understand the role that the time of year plays to a customer, as this insight would likely improve sales significantly.</a:t>
            </a:r>
          </a:p>
        </p:txBody>
      </p:sp>
      <p:sp>
        <p:nvSpPr>
          <p:cNvPr id="4" name="Slide Number Placeholder 3"/>
          <p:cNvSpPr>
            <a:spLocks noGrp="1"/>
          </p:cNvSpPr>
          <p:nvPr>
            <p:ph type="sldNum" sz="quarter" idx="5"/>
          </p:nvPr>
        </p:nvSpPr>
        <p:spPr/>
        <p:txBody>
          <a:bodyPr/>
          <a:lstStyle/>
          <a:p>
            <a:fld id="{88FF6963-AF7D-1940-A093-EE514F8D204D}" type="slidenum">
              <a:rPr lang="en-US" smtClean="0"/>
              <a:t>2</a:t>
            </a:fld>
            <a:endParaRPr lang="en-US"/>
          </a:p>
        </p:txBody>
      </p:sp>
    </p:spTree>
    <p:extLst>
      <p:ext uri="{BB962C8B-B14F-4D97-AF65-F5344CB8AC3E}">
        <p14:creationId xmlns:p14="http://schemas.microsoft.com/office/powerpoint/2010/main" val="3069653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sz="1800" dirty="0">
                <a:effectLst/>
                <a:latin typeface="Calibri" panose="020F0502020204030204" pitchFamily="34" charset="0"/>
              </a:rPr>
              <a:t>The overall aim of this project is to develop a report that can determine the overall performance of the company. This report will bring together data from a core set of performance indicators, into a single analysis. </a:t>
            </a:r>
          </a:p>
          <a:p>
            <a:pPr>
              <a:buFont typeface="Arial" panose="020B0604020202020204" pitchFamily="34" charset="0"/>
              <a:buChar char="•"/>
            </a:pPr>
            <a:r>
              <a:rPr lang="en-GB" sz="1800" dirty="0">
                <a:effectLst/>
                <a:latin typeface="Calibri" panose="020F0502020204030204" pitchFamily="34" charset="0"/>
              </a:rPr>
              <a:t>The organisation has recently experienced a decline in its profit margin, despite a huge increase to their marketing budget. The boards aim is to understand the root cause of this decline and make an informed decision around their future spend on marketing campaigns. </a:t>
            </a:r>
          </a:p>
          <a:p>
            <a:pPr>
              <a:buFont typeface="Arial" panose="020B0604020202020204" pitchFamily="34" charset="0"/>
              <a:buChar char="•"/>
            </a:pPr>
            <a:r>
              <a:rPr lang="en-GB" sz="1800" dirty="0">
                <a:effectLst/>
                <a:latin typeface="Calibri" panose="020F0502020204030204" pitchFamily="34" charset="0"/>
              </a:rPr>
              <a:t>The business has been witnessing a quarterly 20% sales increase, which enabled them to introduce new products every other month. </a:t>
            </a:r>
          </a:p>
          <a:p>
            <a:pPr>
              <a:buFont typeface="Arial" panose="020B0604020202020204" pitchFamily="34" charset="0"/>
              <a:buChar char="•"/>
            </a:pPr>
            <a:r>
              <a:rPr lang="en-GB" sz="1800" dirty="0">
                <a:effectLst/>
                <a:latin typeface="Calibri" panose="020F0502020204030204" pitchFamily="34" charset="0"/>
              </a:rPr>
              <a:t>The incremental pattern in sales and expansion has declined drastically over recent months and the board believe that by identifying the products generating fewer sales, would allow for a marketing programme to be developed leading to an increase in sales. </a:t>
            </a:r>
          </a:p>
          <a:p>
            <a:pPr>
              <a:buFont typeface="Arial" panose="020B0604020202020204" pitchFamily="34" charset="0"/>
              <a:buChar char="•"/>
            </a:pPr>
            <a:r>
              <a:rPr lang="en-GB" sz="1800" dirty="0">
                <a:effectLst/>
                <a:latin typeface="Calibri" panose="020F0502020204030204" pitchFamily="34" charset="0"/>
              </a:rPr>
              <a:t>This initial piece of work will lead to a more detailed application of data analytics across specific business areas and / or to the implementation of targeted marketing actions and new product development. </a:t>
            </a:r>
          </a:p>
          <a:p>
            <a:pPr>
              <a:buFont typeface="Arial" panose="020B0604020202020204" pitchFamily="34" charset="0"/>
              <a:buChar char="•"/>
            </a:pPr>
            <a:r>
              <a:rPr lang="en-GB" sz="1800" dirty="0">
                <a:effectLst/>
                <a:latin typeface="Calibri" panose="020F0502020204030204" pitchFamily="34" charset="0"/>
              </a:rPr>
              <a:t>This report will help to encourage the board that intelligent and creative use of data analysis can give the organisation an advantage. It will also help them to understand the marketing strategy for each product, whilst considering the time of year at which sales are highest. </a:t>
            </a:r>
          </a:p>
          <a:p>
            <a:pPr>
              <a:buFont typeface="Arial" panose="020B0604020202020204" pitchFamily="34" charset="0"/>
              <a:buChar char="•"/>
            </a:pPr>
            <a:r>
              <a:rPr lang="en-GB" sz="1800" dirty="0">
                <a:effectLst/>
                <a:latin typeface="Calibri" panose="020F0502020204030204" pitchFamily="34" charset="0"/>
              </a:rPr>
              <a:t>Your manager would like to understand the relationships between customer purchases, product categories and revenue, to enable more sales, an increase in revenue per sale and to improve the quantity of products purchased per sale. </a:t>
            </a:r>
          </a:p>
          <a:p>
            <a:pPr>
              <a:buFont typeface="Arial" panose="020B0604020202020204" pitchFamily="34" charset="0"/>
              <a:buChar char="•"/>
            </a:pPr>
            <a:r>
              <a:rPr lang="en-GB" sz="1800" dirty="0">
                <a:effectLst/>
                <a:latin typeface="Calibri" panose="020F0502020204030204" pitchFamily="34" charset="0"/>
              </a:rPr>
              <a:t>They want to understand the role that the time of year plays to a customer, as this insight would likely improve sales significantly. </a:t>
            </a:r>
          </a:p>
          <a:p>
            <a:pPr>
              <a:buFont typeface="Arial" panose="020B0604020202020204" pitchFamily="34" charset="0"/>
              <a:buChar char="•"/>
            </a:pPr>
            <a:r>
              <a:rPr lang="en-GB" sz="1800" dirty="0">
                <a:effectLst/>
                <a:latin typeface="Calibri" panose="020F0502020204030204" pitchFamily="34" charset="0"/>
              </a:rPr>
              <a:t>The key challenge facing the board is that decisions will need to be made regarding upcoming, coinciding marketing campaigns and if these should be postponed temporarily or permanently. </a:t>
            </a:r>
          </a:p>
        </p:txBody>
      </p:sp>
      <p:sp>
        <p:nvSpPr>
          <p:cNvPr id="4" name="Slide Number Placeholder 3"/>
          <p:cNvSpPr>
            <a:spLocks noGrp="1"/>
          </p:cNvSpPr>
          <p:nvPr>
            <p:ph type="sldNum" sz="quarter" idx="5"/>
          </p:nvPr>
        </p:nvSpPr>
        <p:spPr/>
        <p:txBody>
          <a:bodyPr/>
          <a:lstStyle/>
          <a:p>
            <a:fld id="{88FF6963-AF7D-1940-A093-EE514F8D204D}" type="slidenum">
              <a:rPr lang="en-US" smtClean="0"/>
              <a:t>3</a:t>
            </a:fld>
            <a:endParaRPr lang="en-US"/>
          </a:p>
        </p:txBody>
      </p:sp>
    </p:spTree>
    <p:extLst>
      <p:ext uri="{BB962C8B-B14F-4D97-AF65-F5344CB8AC3E}">
        <p14:creationId xmlns:p14="http://schemas.microsoft.com/office/powerpoint/2010/main" val="50901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1F2B-130B-1B03-E4AB-5678A267F6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D42767-C1B6-3508-6BA7-A9CFBC974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B3E6502-CF6E-57AA-86F2-A425B868BABA}"/>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532DBE30-F694-D366-F1C7-52FC00823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17FD-4B9E-638D-15E2-9B4D9EBDB4CF}"/>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33251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0205-3518-CDC2-BD39-9104CA33251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C2E13F-1502-9EAE-74D5-342AC6C094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F6A411-61DD-456E-AD3B-4741DBD5EDB7}"/>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7C1D4376-A173-0F9E-9B5C-06FB82C71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BFEB9-F527-F693-A893-8190D1889897}"/>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417012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D8C7E5-7A78-4C2A-BED3-7FD26C7998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A23D1FD-3E05-C503-4734-8A47C9C254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18966B-CB3D-266C-9960-0FDB4FAD44E8}"/>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1339A70D-2BA8-1E68-6DEF-0FCA45517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F6393-DE3A-C6CD-1166-DD13735D5E26}"/>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981988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BEC0-3680-C7E2-5614-52961DCF04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38B662-5FF8-E571-ACB3-121AF9846A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006576-9285-A5D9-9176-0135872F8D86}"/>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B94505D9-94D5-E2E3-866E-1302B5742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91A11-35D5-7DBF-C7D6-B0F7D09561BB}"/>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540199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9D6E-BBAC-B3ED-FB6F-72F77C04A6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2204687-3C2B-973A-8C07-54C38FF4C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F5BF64-3749-DF62-3DA3-377C28DEA478}"/>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360DC201-FBFC-603E-6940-736140DA7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A5C26-2368-7C7C-0FA2-BF042799D128}"/>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214214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73F2-E510-310F-597B-5660A611E8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C773EB-9C71-8469-F596-DC6858B62F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A004EE7-998D-A39E-0404-1F85E7FD66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9B472A-4992-A160-3336-1FF26CC10C27}"/>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6" name="Footer Placeholder 5">
            <a:extLst>
              <a:ext uri="{FF2B5EF4-FFF2-40B4-BE49-F238E27FC236}">
                <a16:creationId xmlns:a16="http://schemas.microsoft.com/office/drawing/2014/main" id="{9A5E0B04-280D-86E0-2329-E86949AFF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3940E-D28A-8001-DB3C-C3D01F6F3DA5}"/>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2181352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BF0F-C260-B07F-37D4-97AB3181B28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400790-421C-D622-1207-75FB965BA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C5794F-EF3D-7EDE-D906-D7FC23300E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421D293-BC1C-7597-008F-A9EA54DAFC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F2A51E-0A5E-453D-DFFD-B01606242F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51CCCD-7DEA-61E5-8F50-E61FDB2A287B}"/>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8" name="Footer Placeholder 7">
            <a:extLst>
              <a:ext uri="{FF2B5EF4-FFF2-40B4-BE49-F238E27FC236}">
                <a16:creationId xmlns:a16="http://schemas.microsoft.com/office/drawing/2014/main" id="{9011D972-B206-42E2-9780-7CCAF61E9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CA083-70E2-F254-2B97-5F5A44C9C693}"/>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88567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605F-C127-7630-8FFD-83AFFD1E1E0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61CBB6D-02E0-342F-DE51-ADBA230B885A}"/>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4" name="Footer Placeholder 3">
            <a:extLst>
              <a:ext uri="{FF2B5EF4-FFF2-40B4-BE49-F238E27FC236}">
                <a16:creationId xmlns:a16="http://schemas.microsoft.com/office/drawing/2014/main" id="{9005B8D7-A004-6417-15FD-004ACE8EFC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BF3B5D-E3E2-68AF-6340-E9415FF5AC6D}"/>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49269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612150-6477-E7E3-F383-2BF0AF3A0500}"/>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3" name="Footer Placeholder 2">
            <a:extLst>
              <a:ext uri="{FF2B5EF4-FFF2-40B4-BE49-F238E27FC236}">
                <a16:creationId xmlns:a16="http://schemas.microsoft.com/office/drawing/2014/main" id="{7F110167-B06A-64A5-EC4C-3A526AB90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F3C4D3-15EA-6269-1607-94B64219E22A}"/>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56760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4D9A-5DF7-6485-C365-DBF50E0A32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FB6414F-A37A-FCD7-2743-16074348D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809835-3EE0-D8A8-7207-A9E2AF025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3A20DD-2007-3006-FA67-A437A5E869F2}"/>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6" name="Footer Placeholder 5">
            <a:extLst>
              <a:ext uri="{FF2B5EF4-FFF2-40B4-BE49-F238E27FC236}">
                <a16:creationId xmlns:a16="http://schemas.microsoft.com/office/drawing/2014/main" id="{2BC230C1-38D9-0856-9608-E15BCF111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1F8B9-13A8-35FF-8285-740585673E1E}"/>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376531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BC0C-E040-3790-9C7C-E8FF7C3131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F5AB26-461E-4B6E-FB57-32EBA0A924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858F8F-622A-982B-B4D9-249D12B4D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E211F0-FF76-A473-5821-32F100C5EDF9}"/>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6" name="Footer Placeholder 5">
            <a:extLst>
              <a:ext uri="{FF2B5EF4-FFF2-40B4-BE49-F238E27FC236}">
                <a16:creationId xmlns:a16="http://schemas.microsoft.com/office/drawing/2014/main" id="{CEE45A8B-A5DA-2DCE-7C44-EBBEAC404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09C65-FF06-ED01-C36E-9ED9FD28F4F4}"/>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78568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C1D56-58F1-C8E8-B007-77DC373B2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709203-B092-0C63-2E52-892E7B8FD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E3CB16-D287-F9DC-D02F-624785F89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683EA5CC-C7E8-0219-ADC1-A9DEB4075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3D1A7D-097A-F030-7A1B-CB4F737F5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2BF8C-32C0-7848-9B20-4DAB491A17FC}" type="slidenum">
              <a:rPr lang="en-US" smtClean="0"/>
              <a:t>‹#›</a:t>
            </a:fld>
            <a:endParaRPr lang="en-US"/>
          </a:p>
        </p:txBody>
      </p:sp>
    </p:spTree>
    <p:extLst>
      <p:ext uri="{BB962C8B-B14F-4D97-AF65-F5344CB8AC3E}">
        <p14:creationId xmlns:p14="http://schemas.microsoft.com/office/powerpoint/2010/main" val="598094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BF2BB657-C07F-864E-3765-191FC82E2F7B}"/>
              </a:ext>
            </a:extLst>
          </p:cNvPr>
          <p:cNvPicPr>
            <a:picLocks noChangeAspect="1"/>
          </p:cNvPicPr>
          <p:nvPr/>
        </p:nvPicPr>
        <p:blipFill rotWithShape="1">
          <a:blip r:embed="rId3">
            <a:duotone>
              <a:schemeClr val="accent1">
                <a:shade val="45000"/>
                <a:satMod val="135000"/>
              </a:schemeClr>
              <a:prstClr val="white"/>
            </a:duotone>
            <a:alphaModFix amt="35000"/>
          </a:blip>
          <a:srcRect t="205" b="14568"/>
          <a:stretch/>
        </p:blipFill>
        <p:spPr>
          <a:xfrm>
            <a:off x="20" y="10"/>
            <a:ext cx="12191981" cy="6857989"/>
          </a:xfrm>
          <a:prstGeom prst="rect">
            <a:avLst/>
          </a:prstGeom>
        </p:spPr>
      </p:pic>
      <p:sp>
        <p:nvSpPr>
          <p:cNvPr id="2" name="Title 1">
            <a:extLst>
              <a:ext uri="{FF2B5EF4-FFF2-40B4-BE49-F238E27FC236}">
                <a16:creationId xmlns:a16="http://schemas.microsoft.com/office/drawing/2014/main" id="{8CC60AC1-5111-2A38-DD39-CEFF0B010FC0}"/>
              </a:ext>
            </a:extLst>
          </p:cNvPr>
          <p:cNvSpPr>
            <a:spLocks noGrp="1"/>
          </p:cNvSpPr>
          <p:nvPr>
            <p:ph type="ctrTitle"/>
          </p:nvPr>
        </p:nvSpPr>
        <p:spPr>
          <a:xfrm>
            <a:off x="1256275" y="2271449"/>
            <a:ext cx="9679449" cy="2847058"/>
          </a:xfrm>
        </p:spPr>
        <p:txBody>
          <a:bodyPr anchor="b">
            <a:normAutofit/>
          </a:bodyPr>
          <a:lstStyle/>
          <a:p>
            <a:pPr algn="l"/>
            <a:r>
              <a:rPr lang="en-US" sz="8000">
                <a:solidFill>
                  <a:srgbClr val="FFFFFF"/>
                </a:solidFill>
              </a:rPr>
              <a:t>Matrix Manufacturing &amp; Retail Report</a:t>
            </a:r>
          </a:p>
        </p:txBody>
      </p:sp>
      <p:sp>
        <p:nvSpPr>
          <p:cNvPr id="3" name="Subtitle 2">
            <a:extLst>
              <a:ext uri="{FF2B5EF4-FFF2-40B4-BE49-F238E27FC236}">
                <a16:creationId xmlns:a16="http://schemas.microsoft.com/office/drawing/2014/main" id="{4FC61FD2-12DE-80C6-7273-779FA5B321DD}"/>
              </a:ext>
            </a:extLst>
          </p:cNvPr>
          <p:cNvSpPr>
            <a:spLocks noGrp="1"/>
          </p:cNvSpPr>
          <p:nvPr>
            <p:ph type="subTitle" idx="1"/>
          </p:nvPr>
        </p:nvSpPr>
        <p:spPr>
          <a:xfrm>
            <a:off x="1256275" y="5098254"/>
            <a:ext cx="9679449" cy="750259"/>
          </a:xfrm>
        </p:spPr>
        <p:txBody>
          <a:bodyPr anchor="ctr">
            <a:normAutofit/>
          </a:bodyPr>
          <a:lstStyle/>
          <a:p>
            <a:pPr algn="l"/>
            <a:r>
              <a:rPr lang="en-US" sz="2000">
                <a:solidFill>
                  <a:srgbClr val="FFFFFF"/>
                </a:solidFill>
              </a:rPr>
              <a:t>Grace Cheuk</a:t>
            </a: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09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descr="Graph">
            <a:extLst>
              <a:ext uri="{FF2B5EF4-FFF2-40B4-BE49-F238E27FC236}">
                <a16:creationId xmlns:a16="http://schemas.microsoft.com/office/drawing/2014/main" id="{8E5AD0FE-0AC9-0C1E-4FD0-0B2F9FA62532}"/>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361672"/>
            <a:ext cx="11628246" cy="952448"/>
          </a:xfrm>
        </p:spPr>
        <p:txBody>
          <a:bodyPr vert="horz" lIns="91440" tIns="45720" rIns="91440" bIns="45720" rtlCol="0" anchor="t">
            <a:normAutofit fontScale="90000"/>
          </a:bodyPr>
          <a:lstStyle/>
          <a:p>
            <a:r>
              <a:rPr lang="en-US" sz="2400" kern="1200" dirty="0">
                <a:solidFill>
                  <a:srgbClr val="FFFFFF"/>
                </a:solidFill>
                <a:latin typeface="+mn-lt"/>
                <a:ea typeface="+mj-ea"/>
                <a:cs typeface="+mj-cs"/>
              </a:rPr>
              <a:t>Accessories made least profit in comparison with other categories.</a:t>
            </a:r>
            <a:br>
              <a:rPr lang="en-US" sz="2400" kern="1200" dirty="0">
                <a:solidFill>
                  <a:srgbClr val="FFFFFF"/>
                </a:solidFill>
                <a:latin typeface="+mn-lt"/>
                <a:ea typeface="+mj-ea"/>
                <a:cs typeface="+mj-cs"/>
              </a:rPr>
            </a:br>
            <a:r>
              <a:rPr lang="en-US" sz="2400" kern="1200" dirty="0">
                <a:solidFill>
                  <a:srgbClr val="FFFFFF"/>
                </a:solidFill>
                <a:latin typeface="+mn-lt"/>
                <a:ea typeface="+mj-ea"/>
                <a:cs typeface="+mj-cs"/>
              </a:rPr>
              <a:t>A decline in profit is seen 2013-2014</a:t>
            </a:r>
            <a:br>
              <a:rPr lang="en-US" sz="2400" kern="1200" dirty="0">
                <a:solidFill>
                  <a:srgbClr val="FFFFFF"/>
                </a:solidFill>
                <a:latin typeface="+mn-lt"/>
                <a:ea typeface="+mj-ea"/>
                <a:cs typeface="+mj-cs"/>
              </a:rPr>
            </a:br>
            <a:r>
              <a:rPr lang="en-US" sz="2400" kern="1200" dirty="0">
                <a:solidFill>
                  <a:srgbClr val="FFFFFF"/>
                </a:solidFill>
                <a:latin typeface="+mn-lt"/>
                <a:ea typeface="+mj-ea"/>
                <a:cs typeface="+mj-cs"/>
              </a:rPr>
              <a:t>Introduction of new Subcategory products in 2013 could be the cause of the profit decline</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Content Placeholder 20" descr="A picture containing screenshot, plot, line, colorfulness&#10;&#10;Description automatically generated">
            <a:extLst>
              <a:ext uri="{FF2B5EF4-FFF2-40B4-BE49-F238E27FC236}">
                <a16:creationId xmlns:a16="http://schemas.microsoft.com/office/drawing/2014/main" id="{8A313416-7F5E-DE37-533C-45483FA22A2B}"/>
              </a:ext>
            </a:extLst>
          </p:cNvPr>
          <p:cNvPicPr>
            <a:picLocks noChangeAspect="1"/>
          </p:cNvPicPr>
          <p:nvPr/>
        </p:nvPicPr>
        <p:blipFill>
          <a:blip r:embed="rId3"/>
          <a:stretch>
            <a:fillRect/>
          </a:stretch>
        </p:blipFill>
        <p:spPr>
          <a:xfrm>
            <a:off x="5603376" y="3160296"/>
            <a:ext cx="6306748" cy="3289420"/>
          </a:xfrm>
          <a:prstGeom prst="rect">
            <a:avLst/>
          </a:prstGeom>
        </p:spPr>
      </p:pic>
      <p:pic>
        <p:nvPicPr>
          <p:cNvPr id="4" name="Content Placeholder 18" descr="A picture containing screenshot, plot, slope, line&#10;&#10;Description automatically generated">
            <a:extLst>
              <a:ext uri="{FF2B5EF4-FFF2-40B4-BE49-F238E27FC236}">
                <a16:creationId xmlns:a16="http://schemas.microsoft.com/office/drawing/2014/main" id="{B4C183FE-D149-C8A0-6DCA-D187E25802CE}"/>
              </a:ext>
            </a:extLst>
          </p:cNvPr>
          <p:cNvPicPr>
            <a:picLocks noChangeAspect="1"/>
          </p:cNvPicPr>
          <p:nvPr/>
        </p:nvPicPr>
        <p:blipFill>
          <a:blip r:embed="rId4"/>
          <a:stretch>
            <a:fillRect/>
          </a:stretch>
        </p:blipFill>
        <p:spPr>
          <a:xfrm>
            <a:off x="281876" y="1515586"/>
            <a:ext cx="6311212" cy="3289420"/>
          </a:xfrm>
          <a:prstGeom prst="rect">
            <a:avLst/>
          </a:prstGeom>
        </p:spPr>
      </p:pic>
    </p:spTree>
    <p:extLst>
      <p:ext uri="{BB962C8B-B14F-4D97-AF65-F5344CB8AC3E}">
        <p14:creationId xmlns:p14="http://schemas.microsoft.com/office/powerpoint/2010/main" val="41827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E36B0F9-D077-5402-2F4E-F7803D990C15}"/>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3253AE78-0BB0-F89E-A30A-1092BA9E2E30}"/>
              </a:ext>
            </a:extLst>
          </p:cNvPr>
          <p:cNvSpPr>
            <a:spLocks noGrp="1"/>
          </p:cNvSpPr>
          <p:nvPr>
            <p:ph type="title"/>
          </p:nvPr>
        </p:nvSpPr>
        <p:spPr>
          <a:xfrm>
            <a:off x="994872" y="2271449"/>
            <a:ext cx="10331003" cy="3670098"/>
          </a:xfrm>
        </p:spPr>
        <p:txBody>
          <a:bodyPr vert="horz" lIns="91440" tIns="45720" rIns="91440" bIns="45720" rtlCol="0" anchor="b">
            <a:normAutofit/>
          </a:bodyPr>
          <a:lstStyle/>
          <a:p>
            <a:r>
              <a:rPr lang="en-US" sz="5600" dirty="0">
                <a:solidFill>
                  <a:srgbClr val="FFFFFF"/>
                </a:solidFill>
              </a:rPr>
              <a:t>3. Previous Year Comparison</a:t>
            </a: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0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5" descr="Graph on document with pen">
            <a:extLst>
              <a:ext uri="{FF2B5EF4-FFF2-40B4-BE49-F238E27FC236}">
                <a16:creationId xmlns:a16="http://schemas.microsoft.com/office/drawing/2014/main" id="{B83A1471-949A-EE94-3618-DF123B4F1C9D}"/>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361672"/>
            <a:ext cx="11628246" cy="952448"/>
          </a:xfrm>
        </p:spPr>
        <p:txBody>
          <a:bodyPr vert="horz" lIns="91440" tIns="45720" rIns="91440" bIns="45720" rtlCol="0" anchor="t">
            <a:normAutofit/>
          </a:bodyPr>
          <a:lstStyle/>
          <a:p>
            <a:r>
              <a:rPr lang="en-US" sz="5400" kern="1200" dirty="0">
                <a:solidFill>
                  <a:srgbClr val="FFFFFF"/>
                </a:solidFill>
                <a:ea typeface="+mj-ea"/>
                <a:cs typeface="+mj-cs"/>
              </a:rPr>
              <a:t>Sales 2013 v 2014</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9" name="Picture 8" descr="A picture containing line, plot&#10;&#10;Description automatically generated">
            <a:extLst>
              <a:ext uri="{FF2B5EF4-FFF2-40B4-BE49-F238E27FC236}">
                <a16:creationId xmlns:a16="http://schemas.microsoft.com/office/drawing/2014/main" id="{934D9C25-4A0C-9DFD-E2D4-DD8518CC8197}"/>
              </a:ext>
            </a:extLst>
          </p:cNvPr>
          <p:cNvPicPr>
            <a:picLocks noChangeAspect="1"/>
          </p:cNvPicPr>
          <p:nvPr/>
        </p:nvPicPr>
        <p:blipFill>
          <a:blip r:embed="rId3"/>
          <a:stretch>
            <a:fillRect/>
          </a:stretch>
        </p:blipFill>
        <p:spPr>
          <a:xfrm>
            <a:off x="6073626" y="3484323"/>
            <a:ext cx="5758976" cy="3008552"/>
          </a:xfrm>
          <a:prstGeom prst="rect">
            <a:avLst/>
          </a:prstGeom>
        </p:spPr>
      </p:pic>
      <p:pic>
        <p:nvPicPr>
          <p:cNvPr id="11" name="Content Placeholder 6" descr="A picture containing line, plot, diagram&#10;&#10;Description automatically generated">
            <a:extLst>
              <a:ext uri="{FF2B5EF4-FFF2-40B4-BE49-F238E27FC236}">
                <a16:creationId xmlns:a16="http://schemas.microsoft.com/office/drawing/2014/main" id="{E04883D0-8F6C-5ADE-85FC-5B0448CC3BF0}"/>
              </a:ext>
            </a:extLst>
          </p:cNvPr>
          <p:cNvPicPr>
            <a:picLocks noGrp="1" noChangeAspect="1"/>
          </p:cNvPicPr>
          <p:nvPr>
            <p:ph idx="1"/>
          </p:nvPr>
        </p:nvPicPr>
        <p:blipFill>
          <a:blip r:embed="rId4"/>
          <a:stretch>
            <a:fillRect/>
          </a:stretch>
        </p:blipFill>
        <p:spPr>
          <a:xfrm>
            <a:off x="359398" y="1507133"/>
            <a:ext cx="6195485" cy="3224132"/>
          </a:xfrm>
        </p:spPr>
      </p:pic>
      <p:sp>
        <p:nvSpPr>
          <p:cNvPr id="12" name="Title 1">
            <a:extLst>
              <a:ext uri="{FF2B5EF4-FFF2-40B4-BE49-F238E27FC236}">
                <a16:creationId xmlns:a16="http://schemas.microsoft.com/office/drawing/2014/main" id="{883F9D4D-4239-9FAA-B312-28527547B893}"/>
              </a:ext>
            </a:extLst>
          </p:cNvPr>
          <p:cNvSpPr txBox="1">
            <a:spLocks/>
          </p:cNvSpPr>
          <p:nvPr/>
        </p:nvSpPr>
        <p:spPr>
          <a:xfrm>
            <a:off x="359398" y="4924277"/>
            <a:ext cx="4728520" cy="1568597"/>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FFFFFF"/>
                </a:solidFill>
                <a:latin typeface="+mn-lt"/>
              </a:rPr>
              <a:t>2013 (12 months) shows constant fluctuation in sales</a:t>
            </a:r>
          </a:p>
          <a:p>
            <a:r>
              <a:rPr lang="en-US" sz="2400" dirty="0">
                <a:solidFill>
                  <a:srgbClr val="FFFFFF"/>
                </a:solidFill>
                <a:latin typeface="+mn-lt"/>
              </a:rPr>
              <a:t>Positive correlation</a:t>
            </a:r>
          </a:p>
          <a:p>
            <a:r>
              <a:rPr lang="en-US" sz="2400" dirty="0">
                <a:solidFill>
                  <a:srgbClr val="FFFFFF"/>
                </a:solidFill>
                <a:latin typeface="+mn-lt"/>
              </a:rPr>
              <a:t>Pattern seen is 2 months of incline followed by one month of decline</a:t>
            </a:r>
          </a:p>
        </p:txBody>
      </p:sp>
      <p:sp>
        <p:nvSpPr>
          <p:cNvPr id="13" name="Title 1">
            <a:extLst>
              <a:ext uri="{FF2B5EF4-FFF2-40B4-BE49-F238E27FC236}">
                <a16:creationId xmlns:a16="http://schemas.microsoft.com/office/drawing/2014/main" id="{BB463FCA-28D6-93B9-CA0C-5CAC41D817FE}"/>
              </a:ext>
            </a:extLst>
          </p:cNvPr>
          <p:cNvSpPr txBox="1">
            <a:spLocks/>
          </p:cNvSpPr>
          <p:nvPr/>
        </p:nvSpPr>
        <p:spPr>
          <a:xfrm>
            <a:off x="6746176" y="1507133"/>
            <a:ext cx="5086426" cy="178417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solidFill>
                <a:srgbClr val="FFFFFF"/>
              </a:solidFill>
              <a:latin typeface="+mn-lt"/>
            </a:endParaRPr>
          </a:p>
        </p:txBody>
      </p:sp>
      <p:sp>
        <p:nvSpPr>
          <p:cNvPr id="16" name="Title 1">
            <a:extLst>
              <a:ext uri="{FF2B5EF4-FFF2-40B4-BE49-F238E27FC236}">
                <a16:creationId xmlns:a16="http://schemas.microsoft.com/office/drawing/2014/main" id="{AED4FB1B-4807-680F-CD7F-05CC6A2F75A4}"/>
              </a:ext>
            </a:extLst>
          </p:cNvPr>
          <p:cNvSpPr txBox="1">
            <a:spLocks/>
          </p:cNvSpPr>
          <p:nvPr/>
        </p:nvSpPr>
        <p:spPr>
          <a:xfrm>
            <a:off x="7104082" y="1507132"/>
            <a:ext cx="4728520" cy="1568597"/>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rgbClr val="FFFFFF"/>
                </a:solidFill>
                <a:latin typeface="+mn-lt"/>
              </a:rPr>
              <a:t>2014 (6 months) shows constant fluctuation in sales monthly</a:t>
            </a:r>
          </a:p>
          <a:p>
            <a:pPr algn="r"/>
            <a:r>
              <a:rPr lang="en-US" sz="2400" dirty="0">
                <a:solidFill>
                  <a:srgbClr val="FFFFFF"/>
                </a:solidFill>
                <a:latin typeface="+mn-lt"/>
              </a:rPr>
              <a:t>Each profit incline is followed by a month of decline – suggesting customer spending habits</a:t>
            </a:r>
          </a:p>
        </p:txBody>
      </p:sp>
    </p:spTree>
    <p:extLst>
      <p:ext uri="{BB962C8B-B14F-4D97-AF65-F5344CB8AC3E}">
        <p14:creationId xmlns:p14="http://schemas.microsoft.com/office/powerpoint/2010/main" val="144011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descr="Graph">
            <a:extLst>
              <a:ext uri="{FF2B5EF4-FFF2-40B4-BE49-F238E27FC236}">
                <a16:creationId xmlns:a16="http://schemas.microsoft.com/office/drawing/2014/main" id="{8E5AD0FE-0AC9-0C1E-4FD0-0B2F9FA62532}"/>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361672"/>
            <a:ext cx="11628246" cy="952448"/>
          </a:xfrm>
        </p:spPr>
        <p:txBody>
          <a:bodyPr vert="horz" lIns="91440" tIns="45720" rIns="91440" bIns="45720" rtlCol="0" anchor="t">
            <a:normAutofit/>
          </a:bodyPr>
          <a:lstStyle/>
          <a:p>
            <a:r>
              <a:rPr lang="en-US" sz="5400" kern="1200" dirty="0">
                <a:solidFill>
                  <a:srgbClr val="FFFFFF"/>
                </a:solidFill>
                <a:ea typeface="+mj-ea"/>
                <a:cs typeface="+mj-cs"/>
              </a:rPr>
              <a:t>Profits 2013 v 2014</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ine, plot, diagram, screenshot&#10;&#10;Description automatically generated">
            <a:extLst>
              <a:ext uri="{FF2B5EF4-FFF2-40B4-BE49-F238E27FC236}">
                <a16:creationId xmlns:a16="http://schemas.microsoft.com/office/drawing/2014/main" id="{5429FC92-B3B0-6E07-7214-6FF76962A0E5}"/>
              </a:ext>
            </a:extLst>
          </p:cNvPr>
          <p:cNvPicPr>
            <a:picLocks noChangeAspect="1"/>
          </p:cNvPicPr>
          <p:nvPr/>
        </p:nvPicPr>
        <p:blipFill>
          <a:blip r:embed="rId3"/>
          <a:stretch>
            <a:fillRect/>
          </a:stretch>
        </p:blipFill>
        <p:spPr>
          <a:xfrm>
            <a:off x="5983705" y="3409844"/>
            <a:ext cx="5926417" cy="3086484"/>
          </a:xfrm>
          <a:prstGeom prst="rect">
            <a:avLst/>
          </a:prstGeom>
        </p:spPr>
      </p:pic>
      <p:pic>
        <p:nvPicPr>
          <p:cNvPr id="6" name="Picture 5" descr="A picture containing line, plot, diagram&#10;&#10;Description automatically generated">
            <a:extLst>
              <a:ext uri="{FF2B5EF4-FFF2-40B4-BE49-F238E27FC236}">
                <a16:creationId xmlns:a16="http://schemas.microsoft.com/office/drawing/2014/main" id="{9EEC8FA3-289D-E425-ABC8-140F69F219A0}"/>
              </a:ext>
            </a:extLst>
          </p:cNvPr>
          <p:cNvPicPr>
            <a:picLocks noChangeAspect="1"/>
          </p:cNvPicPr>
          <p:nvPr/>
        </p:nvPicPr>
        <p:blipFill>
          <a:blip r:embed="rId4"/>
          <a:stretch>
            <a:fillRect/>
          </a:stretch>
        </p:blipFill>
        <p:spPr>
          <a:xfrm>
            <a:off x="359397" y="1504010"/>
            <a:ext cx="6153697" cy="3200111"/>
          </a:xfrm>
          <a:prstGeom prst="rect">
            <a:avLst/>
          </a:prstGeom>
        </p:spPr>
      </p:pic>
      <p:sp>
        <p:nvSpPr>
          <p:cNvPr id="15" name="Title 1">
            <a:extLst>
              <a:ext uri="{FF2B5EF4-FFF2-40B4-BE49-F238E27FC236}">
                <a16:creationId xmlns:a16="http://schemas.microsoft.com/office/drawing/2014/main" id="{2CF54900-0530-AEC0-1084-6B71E1CD83F4}"/>
              </a:ext>
            </a:extLst>
          </p:cNvPr>
          <p:cNvSpPr txBox="1">
            <a:spLocks/>
          </p:cNvSpPr>
          <p:nvPr/>
        </p:nvSpPr>
        <p:spPr>
          <a:xfrm>
            <a:off x="359398" y="4924277"/>
            <a:ext cx="4728520" cy="1568597"/>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FFFFFF"/>
                </a:solidFill>
                <a:latin typeface="+mn-lt"/>
              </a:rPr>
              <a:t>2013 (12-months)</a:t>
            </a:r>
          </a:p>
          <a:p>
            <a:r>
              <a:rPr lang="en-US" sz="2400" dirty="0">
                <a:solidFill>
                  <a:srgbClr val="FFFFFF"/>
                </a:solidFill>
                <a:latin typeface="+mn-lt"/>
              </a:rPr>
              <a:t>Positive correlation</a:t>
            </a:r>
          </a:p>
          <a:p>
            <a:r>
              <a:rPr lang="en-US" sz="2400" dirty="0">
                <a:solidFill>
                  <a:srgbClr val="FFFFFF"/>
                </a:solidFill>
                <a:latin typeface="+mn-lt"/>
              </a:rPr>
              <a:t>Higher spending at the beginning of each quarter</a:t>
            </a:r>
          </a:p>
          <a:p>
            <a:r>
              <a:rPr lang="en-US" sz="2400" dirty="0">
                <a:solidFill>
                  <a:srgbClr val="FFFFFF"/>
                </a:solidFill>
                <a:latin typeface="+mn-lt"/>
              </a:rPr>
              <a:t>Summer sales are higher than winter seasons</a:t>
            </a:r>
          </a:p>
        </p:txBody>
      </p:sp>
      <p:sp>
        <p:nvSpPr>
          <p:cNvPr id="16" name="Title 1">
            <a:extLst>
              <a:ext uri="{FF2B5EF4-FFF2-40B4-BE49-F238E27FC236}">
                <a16:creationId xmlns:a16="http://schemas.microsoft.com/office/drawing/2014/main" id="{808EECBC-6CF9-1DEE-A1D7-390D35F49F85}"/>
              </a:ext>
            </a:extLst>
          </p:cNvPr>
          <p:cNvSpPr txBox="1">
            <a:spLocks/>
          </p:cNvSpPr>
          <p:nvPr/>
        </p:nvSpPr>
        <p:spPr>
          <a:xfrm>
            <a:off x="7104082" y="1507132"/>
            <a:ext cx="4728520" cy="156859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rgbClr val="FFFFFF"/>
                </a:solidFill>
                <a:latin typeface="+mn-lt"/>
              </a:rPr>
              <a:t>2014 (6 months)</a:t>
            </a:r>
          </a:p>
          <a:p>
            <a:pPr algn="r"/>
            <a:r>
              <a:rPr lang="en-US" sz="2400" dirty="0">
                <a:solidFill>
                  <a:srgbClr val="FFFFFF"/>
                </a:solidFill>
                <a:latin typeface="+mn-lt"/>
              </a:rPr>
              <a:t>Suffered a massive profit decline in June</a:t>
            </a:r>
          </a:p>
        </p:txBody>
      </p:sp>
    </p:spTree>
    <p:extLst>
      <p:ext uri="{BB962C8B-B14F-4D97-AF65-F5344CB8AC3E}">
        <p14:creationId xmlns:p14="http://schemas.microsoft.com/office/powerpoint/2010/main" val="357176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063A953-C783-F758-D349-EB6AECEC5A6E}"/>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763AD059-A6DC-8B75-D365-BB3A206B7356}"/>
              </a:ext>
            </a:extLst>
          </p:cNvPr>
          <p:cNvSpPr>
            <a:spLocks noGrp="1"/>
          </p:cNvSpPr>
          <p:nvPr>
            <p:ph type="title"/>
          </p:nvPr>
        </p:nvSpPr>
        <p:spPr>
          <a:xfrm>
            <a:off x="994872" y="2271449"/>
            <a:ext cx="10331003" cy="3670098"/>
          </a:xfrm>
        </p:spPr>
        <p:txBody>
          <a:bodyPr vert="horz" lIns="91440" tIns="45720" rIns="91440" bIns="45720" rtlCol="0" anchor="b">
            <a:normAutofit/>
          </a:bodyPr>
          <a:lstStyle/>
          <a:p>
            <a:r>
              <a:rPr lang="en-US" sz="5600" dirty="0">
                <a:solidFill>
                  <a:srgbClr val="FFFFFF"/>
                </a:solidFill>
              </a:rPr>
              <a:t>4. Product subcategory breakdown</a:t>
            </a: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60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descr="Graph on document with pen">
            <a:extLst>
              <a:ext uri="{FF2B5EF4-FFF2-40B4-BE49-F238E27FC236}">
                <a16:creationId xmlns:a16="http://schemas.microsoft.com/office/drawing/2014/main" id="{1E7F325A-D279-273F-8D4A-A2CE4DE71F17}"/>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31172" y="8878"/>
            <a:ext cx="12191981" cy="6857989"/>
          </a:xfrm>
          <a:prstGeom prst="rect">
            <a:avLst/>
          </a:prstGeom>
        </p:spPr>
      </p:pic>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8" y="5972174"/>
            <a:ext cx="8578699" cy="504825"/>
          </a:xfrm>
        </p:spPr>
        <p:txBody>
          <a:bodyPr>
            <a:normAutofit fontScale="92500"/>
          </a:bodyPr>
          <a:lstStyle/>
          <a:p>
            <a:pPr algn="l"/>
            <a:r>
              <a:rPr lang="en-US" sz="2000" dirty="0">
                <a:solidFill>
                  <a:srgbClr val="FFFFFF"/>
                </a:solidFill>
              </a:rPr>
              <a:t>Road bikes and mountains bikes are the most sold subcategory in the bike category</a:t>
            </a: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A screenshot of a graph&#10;&#10;Description automatically generated with low confidence">
            <a:extLst>
              <a:ext uri="{FF2B5EF4-FFF2-40B4-BE49-F238E27FC236}">
                <a16:creationId xmlns:a16="http://schemas.microsoft.com/office/drawing/2014/main" id="{773A6352-4C7A-2A30-8122-B5509D96DDE5}"/>
              </a:ext>
            </a:extLst>
          </p:cNvPr>
          <p:cNvPicPr>
            <a:picLocks noChangeAspect="1"/>
          </p:cNvPicPr>
          <p:nvPr/>
        </p:nvPicPr>
        <p:blipFill>
          <a:blip r:embed="rId3"/>
          <a:stretch>
            <a:fillRect/>
          </a:stretch>
        </p:blipFill>
        <p:spPr>
          <a:xfrm>
            <a:off x="1042894" y="244785"/>
            <a:ext cx="10168536" cy="5704096"/>
          </a:xfrm>
          <a:prstGeom prst="rect">
            <a:avLst/>
          </a:prstGeom>
        </p:spPr>
      </p:pic>
    </p:spTree>
    <p:extLst>
      <p:ext uri="{BB962C8B-B14F-4D97-AF65-F5344CB8AC3E}">
        <p14:creationId xmlns:p14="http://schemas.microsoft.com/office/powerpoint/2010/main" val="303379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Graph">
            <a:extLst>
              <a:ext uri="{FF2B5EF4-FFF2-40B4-BE49-F238E27FC236}">
                <a16:creationId xmlns:a16="http://schemas.microsoft.com/office/drawing/2014/main" id="{C0258E9B-EA15-F850-C917-9220FAEF738C}"/>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7" y="5972174"/>
            <a:ext cx="9058717" cy="504825"/>
          </a:xfrm>
        </p:spPr>
        <p:txBody>
          <a:bodyPr>
            <a:normAutofit fontScale="92500"/>
          </a:bodyPr>
          <a:lstStyle/>
          <a:p>
            <a:pPr algn="l"/>
            <a:r>
              <a:rPr lang="en-US" sz="1800" dirty="0">
                <a:solidFill>
                  <a:srgbClr val="FFFFFF"/>
                </a:solidFill>
              </a:rPr>
              <a:t>Components continuously sell less in quantity, however accessories and bikes sold remain high YOY.</a:t>
            </a: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A screenshot of a graph&#10;&#10;Description automatically generated with low confidence">
            <a:extLst>
              <a:ext uri="{FF2B5EF4-FFF2-40B4-BE49-F238E27FC236}">
                <a16:creationId xmlns:a16="http://schemas.microsoft.com/office/drawing/2014/main" id="{688694CE-CAB9-F323-F38D-283F3E6CFF47}"/>
              </a:ext>
            </a:extLst>
          </p:cNvPr>
          <p:cNvPicPr>
            <a:picLocks noChangeAspect="1"/>
          </p:cNvPicPr>
          <p:nvPr/>
        </p:nvPicPr>
        <p:blipFill>
          <a:blip r:embed="rId3"/>
          <a:stretch>
            <a:fillRect/>
          </a:stretch>
        </p:blipFill>
        <p:spPr>
          <a:xfrm>
            <a:off x="1386631" y="476627"/>
            <a:ext cx="8701908" cy="5495542"/>
          </a:xfrm>
          <a:prstGeom prst="rect">
            <a:avLst/>
          </a:prstGeom>
        </p:spPr>
      </p:pic>
    </p:spTree>
    <p:extLst>
      <p:ext uri="{BB962C8B-B14F-4D97-AF65-F5344CB8AC3E}">
        <p14:creationId xmlns:p14="http://schemas.microsoft.com/office/powerpoint/2010/main" val="3872312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A6A7307-8E65-CFD9-AD19-E50DECE355CB}"/>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5C0230F9-4DCC-1AC0-90E6-B338E21239B9}"/>
              </a:ext>
            </a:extLst>
          </p:cNvPr>
          <p:cNvSpPr>
            <a:spLocks noGrp="1"/>
          </p:cNvSpPr>
          <p:nvPr>
            <p:ph type="title"/>
          </p:nvPr>
        </p:nvSpPr>
        <p:spPr>
          <a:xfrm>
            <a:off x="994872" y="2271449"/>
            <a:ext cx="10444223" cy="3670098"/>
          </a:xfrm>
        </p:spPr>
        <p:txBody>
          <a:bodyPr vert="horz" lIns="91440" tIns="45720" rIns="91440" bIns="45720" rtlCol="0" anchor="b">
            <a:normAutofit/>
          </a:bodyPr>
          <a:lstStyle/>
          <a:p>
            <a:r>
              <a:rPr lang="en-US" sz="5600" dirty="0">
                <a:solidFill>
                  <a:srgbClr val="FFFFFF"/>
                </a:solidFill>
              </a:rPr>
              <a:t>5. </a:t>
            </a:r>
            <a:r>
              <a:rPr lang="en-US" sz="5600" dirty="0" err="1">
                <a:solidFill>
                  <a:srgbClr val="FFFFFF"/>
                </a:solidFill>
              </a:rPr>
              <a:t>Organisational</a:t>
            </a:r>
            <a:r>
              <a:rPr lang="en-US" sz="5600" dirty="0">
                <a:solidFill>
                  <a:srgbClr val="FFFFFF"/>
                </a:solidFill>
              </a:rPr>
              <a:t> recommendations</a:t>
            </a: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19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37">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Calendar on table">
            <a:extLst>
              <a:ext uri="{FF2B5EF4-FFF2-40B4-BE49-F238E27FC236}">
                <a16:creationId xmlns:a16="http://schemas.microsoft.com/office/drawing/2014/main" id="{826200E3-F8E3-51B9-0570-42208814ECA7}"/>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0"/>
            <a:ext cx="12191981" cy="6857989"/>
          </a:xfrm>
          <a:prstGeom prst="rect">
            <a:avLst/>
          </a:prstGeom>
        </p:spPr>
      </p:pic>
      <p:cxnSp>
        <p:nvCxnSpPr>
          <p:cNvPr id="58"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A screenshot of a graph&#10;&#10;Description automatically generated with low confidence">
            <a:extLst>
              <a:ext uri="{FF2B5EF4-FFF2-40B4-BE49-F238E27FC236}">
                <a16:creationId xmlns:a16="http://schemas.microsoft.com/office/drawing/2014/main" id="{8703972C-5C5E-121E-30E1-2BF1B18D0547}"/>
              </a:ext>
            </a:extLst>
          </p:cNvPr>
          <p:cNvPicPr>
            <a:picLocks noChangeAspect="1"/>
          </p:cNvPicPr>
          <p:nvPr/>
        </p:nvPicPr>
        <p:blipFill>
          <a:blip r:embed="rId3"/>
          <a:stretch>
            <a:fillRect/>
          </a:stretch>
        </p:blipFill>
        <p:spPr>
          <a:xfrm>
            <a:off x="548520" y="932453"/>
            <a:ext cx="9890922" cy="5582005"/>
          </a:xfrm>
          <a:prstGeom prst="rect">
            <a:avLst/>
          </a:prstGeom>
        </p:spPr>
      </p:pic>
    </p:spTree>
    <p:extLst>
      <p:ext uri="{BB962C8B-B14F-4D97-AF65-F5344CB8AC3E}">
        <p14:creationId xmlns:p14="http://schemas.microsoft.com/office/powerpoint/2010/main" val="3166475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Graph on document with pen">
            <a:extLst>
              <a:ext uri="{FF2B5EF4-FFF2-40B4-BE49-F238E27FC236}">
                <a16:creationId xmlns:a16="http://schemas.microsoft.com/office/drawing/2014/main" id="{9F58992A-8DCB-AA71-7DC5-93CD3553483F}"/>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31172" y="8878"/>
            <a:ext cx="12191981" cy="6857989"/>
          </a:xfrm>
          <a:prstGeom prst="rect">
            <a:avLst/>
          </a:prstGeom>
        </p:spPr>
      </p:pic>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descr="A screenshot of a computer&#10;&#10;Description automatically generated with low confidence">
            <a:extLst>
              <a:ext uri="{FF2B5EF4-FFF2-40B4-BE49-F238E27FC236}">
                <a16:creationId xmlns:a16="http://schemas.microsoft.com/office/drawing/2014/main" id="{35C65984-A590-A07C-EFE4-2328CC2BBE1B}"/>
              </a:ext>
            </a:extLst>
          </p:cNvPr>
          <p:cNvPicPr>
            <a:picLocks noChangeAspect="1"/>
          </p:cNvPicPr>
          <p:nvPr/>
        </p:nvPicPr>
        <p:blipFill>
          <a:blip r:embed="rId3"/>
          <a:stretch>
            <a:fillRect/>
          </a:stretch>
        </p:blipFill>
        <p:spPr>
          <a:xfrm>
            <a:off x="946483" y="373056"/>
            <a:ext cx="10850939" cy="6091912"/>
          </a:xfrm>
          <a:prstGeom prst="rect">
            <a:avLst/>
          </a:prstGeom>
        </p:spPr>
      </p:pic>
    </p:spTree>
    <p:extLst>
      <p:ext uri="{BB962C8B-B14F-4D97-AF65-F5344CB8AC3E}">
        <p14:creationId xmlns:p14="http://schemas.microsoft.com/office/powerpoint/2010/main" val="11578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Graph">
            <a:extLst>
              <a:ext uri="{FF2B5EF4-FFF2-40B4-BE49-F238E27FC236}">
                <a16:creationId xmlns:a16="http://schemas.microsoft.com/office/drawing/2014/main" id="{1DCD9401-8AA5-9122-1284-3CDD88B653C6}"/>
              </a:ext>
            </a:extLst>
          </p:cNvPr>
          <p:cNvPicPr>
            <a:picLocks noChangeAspect="1"/>
          </p:cNvPicPr>
          <p:nvPr/>
        </p:nvPicPr>
        <p:blipFill rotWithShape="1">
          <a:blip r:embed="rId3">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912CB834-25E7-3837-D857-78FCDD3DB8B9}"/>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Aims &amp; Objectives</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5AEA2B-909C-DA2D-D324-6207C0462BD9}"/>
              </a:ext>
            </a:extLst>
          </p:cNvPr>
          <p:cNvSpPr>
            <a:spLocks noGrp="1"/>
          </p:cNvSpPr>
          <p:nvPr>
            <p:ph idx="1"/>
          </p:nvPr>
        </p:nvSpPr>
        <p:spPr>
          <a:xfrm>
            <a:off x="7229042" y="698643"/>
            <a:ext cx="4124758" cy="5301467"/>
          </a:xfrm>
        </p:spPr>
        <p:txBody>
          <a:bodyPr anchor="b">
            <a:normAutofit/>
          </a:bodyPr>
          <a:lstStyle/>
          <a:p>
            <a:r>
              <a:rPr lang="en-US" sz="2000">
                <a:solidFill>
                  <a:srgbClr val="FFFFFF"/>
                </a:solidFill>
              </a:rPr>
              <a:t>Report overall performance of the company</a:t>
            </a:r>
          </a:p>
          <a:p>
            <a:r>
              <a:rPr lang="en-US" sz="2000">
                <a:solidFill>
                  <a:srgbClr val="FFFFFF"/>
                </a:solidFill>
              </a:rPr>
              <a:t>Understand the root cause of decline </a:t>
            </a:r>
          </a:p>
          <a:p>
            <a:r>
              <a:rPr lang="en-US" sz="2000">
                <a:solidFill>
                  <a:srgbClr val="FFFFFF"/>
                </a:solidFill>
              </a:rPr>
              <a:t>Make an informed decision around future spending on marketing campaigns</a:t>
            </a:r>
          </a:p>
          <a:p>
            <a:r>
              <a:rPr lang="en-US" sz="2000">
                <a:solidFill>
                  <a:srgbClr val="FFFFFF"/>
                </a:solidFill>
              </a:rPr>
              <a:t>Understand the relationships between:</a:t>
            </a:r>
          </a:p>
          <a:p>
            <a:pPr lvl="1"/>
            <a:r>
              <a:rPr lang="en-US" sz="2000">
                <a:solidFill>
                  <a:srgbClr val="FFFFFF"/>
                </a:solidFill>
              </a:rPr>
              <a:t>customer purchases, </a:t>
            </a:r>
          </a:p>
          <a:p>
            <a:pPr lvl="1"/>
            <a:r>
              <a:rPr lang="en-US" sz="2000">
                <a:solidFill>
                  <a:srgbClr val="FFFFFF"/>
                </a:solidFill>
              </a:rPr>
              <a:t>product categories,</a:t>
            </a:r>
          </a:p>
          <a:p>
            <a:pPr lvl="1"/>
            <a:r>
              <a:rPr lang="en-US" sz="2000">
                <a:solidFill>
                  <a:srgbClr val="FFFFFF"/>
                </a:solidFill>
              </a:rPr>
              <a:t>Revenue</a:t>
            </a:r>
          </a:p>
          <a:p>
            <a:r>
              <a:rPr lang="en-US" sz="2000">
                <a:solidFill>
                  <a:srgbClr val="FFFFFF"/>
                </a:solidFill>
              </a:rPr>
              <a:t>Understand how time of year affects customer sales</a:t>
            </a:r>
          </a:p>
          <a:p>
            <a:endParaRPr lang="en-US" sz="2000">
              <a:solidFill>
                <a:srgbClr val="FFFFFF"/>
              </a:solidFill>
            </a:endParaRPr>
          </a:p>
        </p:txBody>
      </p:sp>
    </p:spTree>
    <p:extLst>
      <p:ext uri="{BB962C8B-B14F-4D97-AF65-F5344CB8AC3E}">
        <p14:creationId xmlns:p14="http://schemas.microsoft.com/office/powerpoint/2010/main" val="3831450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
            <a:extLst>
              <a:ext uri="{FF2B5EF4-FFF2-40B4-BE49-F238E27FC236}">
                <a16:creationId xmlns:a16="http://schemas.microsoft.com/office/drawing/2014/main" id="{42F7038E-0825-D2F3-4DC4-E31128D01ECA}"/>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14397" y="8258"/>
            <a:ext cx="12191981" cy="6857989"/>
          </a:xfrm>
          <a:prstGeom prst="rect">
            <a:avLst/>
          </a:prstGeom>
        </p:spPr>
      </p:pic>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Graph">
            <a:extLst>
              <a:ext uri="{FF2B5EF4-FFF2-40B4-BE49-F238E27FC236}">
                <a16:creationId xmlns:a16="http://schemas.microsoft.com/office/drawing/2014/main" id="{25B6F506-5582-7719-4881-5600B174F0FA}"/>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descr="A screenshot of a graph&#10;&#10;Description automatically generated with low confidence">
            <a:extLst>
              <a:ext uri="{FF2B5EF4-FFF2-40B4-BE49-F238E27FC236}">
                <a16:creationId xmlns:a16="http://schemas.microsoft.com/office/drawing/2014/main" id="{B92AC623-D44C-149B-100B-3B6CB35FCB86}"/>
              </a:ext>
            </a:extLst>
          </p:cNvPr>
          <p:cNvPicPr>
            <a:picLocks noChangeAspect="1"/>
          </p:cNvPicPr>
          <p:nvPr/>
        </p:nvPicPr>
        <p:blipFill>
          <a:blip r:embed="rId3"/>
          <a:stretch>
            <a:fillRect/>
          </a:stretch>
        </p:blipFill>
        <p:spPr>
          <a:xfrm>
            <a:off x="962054" y="414021"/>
            <a:ext cx="10758200" cy="6083031"/>
          </a:xfrm>
          <a:prstGeom prst="rect">
            <a:avLst/>
          </a:prstGeom>
        </p:spPr>
      </p:pic>
    </p:spTree>
    <p:extLst>
      <p:ext uri="{BB962C8B-B14F-4D97-AF65-F5344CB8AC3E}">
        <p14:creationId xmlns:p14="http://schemas.microsoft.com/office/powerpoint/2010/main" val="74334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Calendar on table">
            <a:extLst>
              <a:ext uri="{FF2B5EF4-FFF2-40B4-BE49-F238E27FC236}">
                <a16:creationId xmlns:a16="http://schemas.microsoft.com/office/drawing/2014/main" id="{39A641E3-5F6A-8889-F64B-EF72183DEF90}"/>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95DD2161-D1AB-65C5-B980-99381050CBF9}"/>
              </a:ext>
            </a:extLst>
          </p:cNvPr>
          <p:cNvSpPr>
            <a:spLocks noGrp="1"/>
          </p:cNvSpPr>
          <p:nvPr>
            <p:ph type="title"/>
          </p:nvPr>
        </p:nvSpPr>
        <p:spPr>
          <a:xfrm>
            <a:off x="838199" y="381934"/>
            <a:ext cx="5257801" cy="5181523"/>
          </a:xfrm>
        </p:spPr>
        <p:txBody>
          <a:bodyPr anchor="b">
            <a:normAutofit/>
          </a:bodyPr>
          <a:lstStyle/>
          <a:p>
            <a:r>
              <a:rPr lang="en-US" sz="8000" dirty="0">
                <a:solidFill>
                  <a:srgbClr val="FFFFFF"/>
                </a:solidFill>
              </a:rPr>
              <a:t>Strategy Tips</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53250E99-41FD-ADE3-72D3-7DADF3ED96B4}"/>
              </a:ext>
            </a:extLst>
          </p:cNvPr>
          <p:cNvSpPr>
            <a:spLocks noGrp="1"/>
          </p:cNvSpPr>
          <p:nvPr>
            <p:ph idx="1"/>
          </p:nvPr>
        </p:nvSpPr>
        <p:spPr>
          <a:xfrm>
            <a:off x="7229042" y="698643"/>
            <a:ext cx="4124758" cy="5301467"/>
          </a:xfrm>
        </p:spPr>
        <p:txBody>
          <a:bodyPr anchor="b">
            <a:normAutofit/>
          </a:bodyPr>
          <a:lstStyle/>
          <a:p>
            <a:pPr marL="742950" indent="-742950">
              <a:buFont typeface="+mj-lt"/>
              <a:buAutoNum type="arabicPeriod"/>
            </a:pPr>
            <a:r>
              <a:rPr lang="en-US" sz="2000" dirty="0">
                <a:solidFill>
                  <a:srgbClr val="FFFFFF"/>
                </a:solidFill>
              </a:rPr>
              <a:t>Decrease profit margin on subcategory items that aren’t selling as much, to increase sales revenue</a:t>
            </a:r>
          </a:p>
          <a:p>
            <a:pPr marL="742950" indent="-742950">
              <a:buFont typeface="+mj-lt"/>
              <a:buAutoNum type="arabicPeriod"/>
            </a:pPr>
            <a:r>
              <a:rPr lang="en-US" sz="2000" dirty="0">
                <a:solidFill>
                  <a:srgbClr val="FFFFFF"/>
                </a:solidFill>
              </a:rPr>
              <a:t>Increase customer purchases by introducing discounts and offers during quiet seasons</a:t>
            </a:r>
          </a:p>
          <a:p>
            <a:pPr marL="742950" indent="-742950">
              <a:buFont typeface="+mj-lt"/>
              <a:buAutoNum type="arabicPeriod"/>
            </a:pPr>
            <a:r>
              <a:rPr lang="en-US" sz="2000" dirty="0">
                <a:solidFill>
                  <a:srgbClr val="FFFFFF"/>
                </a:solidFill>
              </a:rPr>
              <a:t>Slow integration of new subcategory products to monitor sale and profit before introducing more items</a:t>
            </a:r>
          </a:p>
        </p:txBody>
      </p:sp>
    </p:spTree>
    <p:extLst>
      <p:ext uri="{BB962C8B-B14F-4D97-AF65-F5344CB8AC3E}">
        <p14:creationId xmlns:p14="http://schemas.microsoft.com/office/powerpoint/2010/main" val="301540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56" name="Rectangle 37">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D2BA7E34-906A-CCAF-533B-3450CA29035B}"/>
              </a:ext>
            </a:extLst>
          </p:cNvPr>
          <p:cNvSpPr>
            <a:spLocks noGrp="1"/>
          </p:cNvSpPr>
          <p:nvPr>
            <p:ph type="ctrTitle"/>
          </p:nvPr>
        </p:nvSpPr>
        <p:spPr>
          <a:xfrm>
            <a:off x="994873" y="2271449"/>
            <a:ext cx="6347918" cy="3670098"/>
          </a:xfrm>
        </p:spPr>
        <p:txBody>
          <a:bodyPr anchor="b">
            <a:normAutofit/>
          </a:bodyPr>
          <a:lstStyle/>
          <a:p>
            <a:pPr algn="l"/>
            <a:endParaRPr lang="en-US" sz="5600">
              <a:solidFill>
                <a:srgbClr val="FFFFFF"/>
              </a:solidFill>
            </a:endParaRPr>
          </a:p>
        </p:txBody>
      </p:sp>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7449798" y="3544059"/>
            <a:ext cx="3633923" cy="2397488"/>
          </a:xfrm>
        </p:spPr>
        <p:txBody>
          <a:bodyPr anchor="ctr">
            <a:normAutofit/>
          </a:bodyPr>
          <a:lstStyle/>
          <a:p>
            <a:pPr algn="l"/>
            <a:endParaRPr lang="en-US" sz="2000">
              <a:solidFill>
                <a:srgbClr val="FFFFFF"/>
              </a:solidFill>
            </a:endParaRPr>
          </a:p>
        </p:txBody>
      </p:sp>
      <p:cxnSp>
        <p:nvCxnSpPr>
          <p:cNvPr id="58"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48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D2BA7E34-906A-CCAF-533B-3450CA29035B}"/>
              </a:ext>
            </a:extLst>
          </p:cNvPr>
          <p:cNvSpPr>
            <a:spLocks noGrp="1"/>
          </p:cNvSpPr>
          <p:nvPr>
            <p:ph type="ctrTitle"/>
          </p:nvPr>
        </p:nvSpPr>
        <p:spPr>
          <a:xfrm>
            <a:off x="1256275" y="2271449"/>
            <a:ext cx="9679449" cy="2847058"/>
          </a:xfrm>
        </p:spPr>
        <p:txBody>
          <a:bodyPr anchor="b">
            <a:normAutofit/>
          </a:bodyPr>
          <a:lstStyle/>
          <a:p>
            <a:pPr algn="l"/>
            <a:endParaRPr lang="en-US" sz="8000">
              <a:solidFill>
                <a:srgbClr val="FFFFFF"/>
              </a:solidFill>
            </a:endParaRPr>
          </a:p>
        </p:txBody>
      </p:sp>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56275" y="5098254"/>
            <a:ext cx="9679449" cy="750259"/>
          </a:xfrm>
        </p:spPr>
        <p:txBody>
          <a:bodyPr anchor="ctr">
            <a:normAutofit/>
          </a:bodyPr>
          <a:lstStyle/>
          <a:p>
            <a:pPr algn="l"/>
            <a:endParaRPr lang="en-US" sz="2000">
              <a:solidFill>
                <a:srgbClr val="FFFFFF"/>
              </a:solidFill>
            </a:endParaRPr>
          </a:p>
        </p:txBody>
      </p:sp>
      <p:cxnSp>
        <p:nvCxnSpPr>
          <p:cNvPr id="70" name="Straight Connector 6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7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790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endParaRPr lang="en-US" sz="8000" kern="1200">
              <a:solidFill>
                <a:srgbClr val="FFFFFF"/>
              </a:solidFill>
              <a:latin typeface="+mj-lt"/>
              <a:ea typeface="+mj-ea"/>
              <a:cs typeface="+mj-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980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466730" y="1598246"/>
            <a:ext cx="4554659" cy="5034817"/>
          </a:xfrm>
        </p:spPr>
        <p:txBody>
          <a:bodyPr vert="horz" lIns="91440" tIns="45720" rIns="91440" bIns="45720" rtlCol="0" anchor="t">
            <a:normAutofit/>
          </a:bodyPr>
          <a:lstStyle/>
          <a:p>
            <a:endParaRPr lang="en-US" sz="8000" kern="1200">
              <a:solidFill>
                <a:srgbClr val="FFFFFF"/>
              </a:solidFill>
              <a:latin typeface="+mj-lt"/>
              <a:ea typeface="+mj-ea"/>
              <a:cs typeface="+mj-cs"/>
            </a:endParaRPr>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1"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3"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0040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Graph on document with pen">
            <a:extLst>
              <a:ext uri="{FF2B5EF4-FFF2-40B4-BE49-F238E27FC236}">
                <a16:creationId xmlns:a16="http://schemas.microsoft.com/office/drawing/2014/main" id="{74F1B58D-FEB5-FBEE-589F-878F1145BE97}"/>
              </a:ext>
            </a:extLst>
          </p:cNvPr>
          <p:cNvPicPr>
            <a:picLocks noChangeAspect="1"/>
          </p:cNvPicPr>
          <p:nvPr/>
        </p:nvPicPr>
        <p:blipFill rotWithShape="1">
          <a:blip r:embed="rId3">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2" name="Title 1">
            <a:extLst>
              <a:ext uri="{FF2B5EF4-FFF2-40B4-BE49-F238E27FC236}">
                <a16:creationId xmlns:a16="http://schemas.microsoft.com/office/drawing/2014/main" id="{E3FE6E71-8CEC-8B1D-2379-E10C51F872E4}"/>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Background Information</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DFF2F8-8915-1212-0F70-B5BA3FBA6B92}"/>
              </a:ext>
            </a:extLst>
          </p:cNvPr>
          <p:cNvSpPr>
            <a:spLocks noGrp="1"/>
          </p:cNvSpPr>
          <p:nvPr>
            <p:ph idx="1"/>
          </p:nvPr>
        </p:nvSpPr>
        <p:spPr>
          <a:xfrm>
            <a:off x="7229042" y="698643"/>
            <a:ext cx="4124758" cy="5301467"/>
          </a:xfrm>
        </p:spPr>
        <p:txBody>
          <a:bodyPr anchor="b">
            <a:normAutofit/>
          </a:bodyPr>
          <a:lstStyle/>
          <a:p>
            <a:r>
              <a:rPr lang="en-US" sz="2000">
                <a:solidFill>
                  <a:srgbClr val="FFFFFF"/>
                </a:solidFill>
              </a:rPr>
              <a:t>The organisation has recently experienced a decline in its profit margin, despite a huge increase to their marketing budget.</a:t>
            </a:r>
          </a:p>
          <a:p>
            <a:r>
              <a:rPr lang="en-US" sz="2000">
                <a:solidFill>
                  <a:srgbClr val="FFFFFF"/>
                </a:solidFill>
              </a:rPr>
              <a:t>The business has been witnessing a quarterly 20% sales increase, which enabled them to introduce new products every other month.</a:t>
            </a:r>
          </a:p>
          <a:p>
            <a:r>
              <a:rPr lang="en-US" sz="2000">
                <a:solidFill>
                  <a:srgbClr val="FFFFFF"/>
                </a:solidFill>
              </a:rPr>
              <a:t>The incremental pattern in sales and expansion has declined drastically over recent months and the board believe that by identifying the products generating fewer sales, would allow for a marketing programme to be developed leading to an increase in sales.</a:t>
            </a:r>
          </a:p>
        </p:txBody>
      </p:sp>
    </p:spTree>
    <p:extLst>
      <p:ext uri="{BB962C8B-B14F-4D97-AF65-F5344CB8AC3E}">
        <p14:creationId xmlns:p14="http://schemas.microsoft.com/office/powerpoint/2010/main" val="315005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Calendar on table">
            <a:extLst>
              <a:ext uri="{FF2B5EF4-FFF2-40B4-BE49-F238E27FC236}">
                <a16:creationId xmlns:a16="http://schemas.microsoft.com/office/drawing/2014/main" id="{39A641E3-5F6A-8889-F64B-EF72183DEF90}"/>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95DD2161-D1AB-65C5-B980-99381050CBF9}"/>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Report Structure</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53250E99-41FD-ADE3-72D3-7DADF3ED96B4}"/>
              </a:ext>
            </a:extLst>
          </p:cNvPr>
          <p:cNvSpPr>
            <a:spLocks noGrp="1"/>
          </p:cNvSpPr>
          <p:nvPr>
            <p:ph idx="1"/>
          </p:nvPr>
        </p:nvSpPr>
        <p:spPr>
          <a:xfrm>
            <a:off x="7229042" y="698643"/>
            <a:ext cx="4124758" cy="5301467"/>
          </a:xfrm>
        </p:spPr>
        <p:txBody>
          <a:bodyPr anchor="b">
            <a:normAutofit/>
          </a:bodyPr>
          <a:lstStyle/>
          <a:p>
            <a:pPr marL="742950" indent="-742950">
              <a:buFont typeface="+mj-lt"/>
              <a:buAutoNum type="arabicPeriod"/>
            </a:pPr>
            <a:r>
              <a:rPr lang="en-US" sz="2000" dirty="0">
                <a:solidFill>
                  <a:srgbClr val="FFFFFF"/>
                </a:solidFill>
              </a:rPr>
              <a:t>Regional sales by category</a:t>
            </a:r>
          </a:p>
          <a:p>
            <a:pPr marL="742950" indent="-742950">
              <a:buFont typeface="+mj-lt"/>
              <a:buAutoNum type="arabicPeriod"/>
            </a:pPr>
            <a:r>
              <a:rPr lang="en-US" sz="2000" dirty="0">
                <a:solidFill>
                  <a:srgbClr val="FFFFFF"/>
                </a:solidFill>
              </a:rPr>
              <a:t>Profitability year-on-year</a:t>
            </a:r>
          </a:p>
          <a:p>
            <a:pPr marL="742950" indent="-742950">
              <a:buFont typeface="+mj-lt"/>
              <a:buAutoNum type="arabicPeriod"/>
            </a:pPr>
            <a:r>
              <a:rPr lang="en-US" sz="2000" dirty="0">
                <a:solidFill>
                  <a:srgbClr val="FFFFFF"/>
                </a:solidFill>
              </a:rPr>
              <a:t>Profitability this year against last year's figures</a:t>
            </a:r>
          </a:p>
          <a:p>
            <a:pPr marL="742950" indent="-742950">
              <a:buFont typeface="+mj-lt"/>
              <a:buAutoNum type="arabicPeriod"/>
            </a:pPr>
            <a:r>
              <a:rPr lang="en-US" sz="2000" dirty="0">
                <a:solidFill>
                  <a:srgbClr val="FFFFFF"/>
                </a:solidFill>
              </a:rPr>
              <a:t>Product subcategory breakdown</a:t>
            </a:r>
          </a:p>
          <a:p>
            <a:pPr marL="742950" indent="-742950">
              <a:buFont typeface="+mj-lt"/>
              <a:buAutoNum type="arabicPeriod"/>
            </a:pPr>
            <a:r>
              <a:rPr lang="en-US" sz="2000" dirty="0" err="1">
                <a:solidFill>
                  <a:srgbClr val="FFFFFF"/>
                </a:solidFill>
              </a:rPr>
              <a:t>Organisational</a:t>
            </a:r>
            <a:r>
              <a:rPr lang="en-US" sz="2000" dirty="0">
                <a:solidFill>
                  <a:srgbClr val="FFFFFF"/>
                </a:solidFill>
              </a:rPr>
              <a:t>  recommendations</a:t>
            </a:r>
          </a:p>
        </p:txBody>
      </p:sp>
    </p:spTree>
    <p:extLst>
      <p:ext uri="{BB962C8B-B14F-4D97-AF65-F5344CB8AC3E}">
        <p14:creationId xmlns:p14="http://schemas.microsoft.com/office/powerpoint/2010/main" val="333274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F7F8D763-63FD-AD8F-2C2D-E8371A974627}"/>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9C13DF42-C74B-ED82-6190-8B7D856FCBAA}"/>
              </a:ext>
            </a:extLst>
          </p:cNvPr>
          <p:cNvSpPr>
            <a:spLocks noGrp="1"/>
          </p:cNvSpPr>
          <p:nvPr>
            <p:ph type="title"/>
          </p:nvPr>
        </p:nvSpPr>
        <p:spPr>
          <a:xfrm>
            <a:off x="994872" y="2271449"/>
            <a:ext cx="10179467" cy="3670098"/>
          </a:xfrm>
        </p:spPr>
        <p:txBody>
          <a:bodyPr vert="horz" lIns="91440" tIns="45720" rIns="91440" bIns="45720" rtlCol="0" anchor="b">
            <a:normAutofit/>
          </a:bodyPr>
          <a:lstStyle/>
          <a:p>
            <a:r>
              <a:rPr lang="en-US" sz="5600" dirty="0">
                <a:solidFill>
                  <a:srgbClr val="FFFFFF"/>
                </a:solidFill>
              </a:rPr>
              <a:t>1. Regional sales by category</a:t>
            </a:r>
          </a:p>
        </p:txBody>
      </p:sp>
      <p:cxnSp>
        <p:nvCxnSpPr>
          <p:cNvPr id="35" name="Straight Connector 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Graph on document with pen">
            <a:extLst>
              <a:ext uri="{FF2B5EF4-FFF2-40B4-BE49-F238E27FC236}">
                <a16:creationId xmlns:a16="http://schemas.microsoft.com/office/drawing/2014/main" id="{C1ED3B7C-A469-9DE7-84F9-E3C28698D457}"/>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8" y="5636680"/>
            <a:ext cx="8578699" cy="840319"/>
          </a:xfrm>
        </p:spPr>
        <p:txBody>
          <a:bodyPr>
            <a:normAutofit/>
          </a:bodyPr>
          <a:lstStyle/>
          <a:p>
            <a:pPr algn="l"/>
            <a:r>
              <a:rPr lang="en-US" sz="2000" dirty="0">
                <a:solidFill>
                  <a:srgbClr val="FFFFFF"/>
                </a:solidFill>
              </a:rPr>
              <a:t>Regionally sales are overall higher in North America</a:t>
            </a:r>
          </a:p>
          <a:p>
            <a:pPr algn="l"/>
            <a:r>
              <a:rPr lang="en-US" sz="2000" dirty="0">
                <a:solidFill>
                  <a:srgbClr val="FFFFFF"/>
                </a:solidFill>
              </a:rPr>
              <a:t>Categorically, sales of bikes are highest, components second</a:t>
            </a: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A picture containing screenshot, software, plot, multimedia software&#10;&#10;Description automatically generated">
            <a:extLst>
              <a:ext uri="{FF2B5EF4-FFF2-40B4-BE49-F238E27FC236}">
                <a16:creationId xmlns:a16="http://schemas.microsoft.com/office/drawing/2014/main" id="{F15A35BF-CA0D-18E3-D85A-20F5B6FE1080}"/>
              </a:ext>
            </a:extLst>
          </p:cNvPr>
          <p:cNvPicPr>
            <a:picLocks noChangeAspect="1"/>
          </p:cNvPicPr>
          <p:nvPr/>
        </p:nvPicPr>
        <p:blipFill>
          <a:blip r:embed="rId3"/>
          <a:stretch>
            <a:fillRect/>
          </a:stretch>
        </p:blipFill>
        <p:spPr>
          <a:xfrm>
            <a:off x="4016499" y="652616"/>
            <a:ext cx="7772400" cy="4575578"/>
          </a:xfrm>
          <a:prstGeom prst="rect">
            <a:avLst/>
          </a:prstGeom>
        </p:spPr>
      </p:pic>
    </p:spTree>
    <p:extLst>
      <p:ext uri="{BB962C8B-B14F-4D97-AF65-F5344CB8AC3E}">
        <p14:creationId xmlns:p14="http://schemas.microsoft.com/office/powerpoint/2010/main" val="2701138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descr="Graph">
            <a:extLst>
              <a:ext uri="{FF2B5EF4-FFF2-40B4-BE49-F238E27FC236}">
                <a16:creationId xmlns:a16="http://schemas.microsoft.com/office/drawing/2014/main" id="{8E5AD0FE-0AC9-0C1E-4FD0-0B2F9FA62532}"/>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628042"/>
            <a:ext cx="11628246" cy="952448"/>
          </a:xfrm>
        </p:spPr>
        <p:txBody>
          <a:bodyPr vert="horz" lIns="91440" tIns="45720" rIns="91440" bIns="45720" rtlCol="0" anchor="t">
            <a:normAutofit fontScale="90000"/>
          </a:bodyPr>
          <a:lstStyle/>
          <a:p>
            <a:r>
              <a:rPr lang="en-US" sz="2400" kern="1200" dirty="0">
                <a:solidFill>
                  <a:srgbClr val="FFFFFF"/>
                </a:solidFill>
                <a:latin typeface="+mn-lt"/>
                <a:ea typeface="+mj-ea"/>
                <a:cs typeface="+mj-cs"/>
              </a:rPr>
              <a:t>Accessories and Bikes sold the most quantities of items</a:t>
            </a:r>
            <a:br>
              <a:rPr lang="en-US" sz="2400" kern="1200" dirty="0">
                <a:solidFill>
                  <a:srgbClr val="FFFFFF"/>
                </a:solidFill>
                <a:latin typeface="+mn-lt"/>
                <a:ea typeface="+mj-ea"/>
                <a:cs typeface="+mj-cs"/>
              </a:rPr>
            </a:br>
            <a:r>
              <a:rPr lang="en-US" sz="2400" kern="1200" dirty="0">
                <a:solidFill>
                  <a:srgbClr val="FFFFFF"/>
                </a:solidFill>
                <a:latin typeface="+mn-lt"/>
                <a:ea typeface="+mj-ea"/>
                <a:cs typeface="+mj-cs"/>
              </a:rPr>
              <a:t>Whilst the bikes: road bikes and mountain bikes brought the most revenue in sales respective</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Content Placeholder 9">
            <a:extLst>
              <a:ext uri="{FF2B5EF4-FFF2-40B4-BE49-F238E27FC236}">
                <a16:creationId xmlns:a16="http://schemas.microsoft.com/office/drawing/2014/main" id="{DA97D489-0C88-570E-86C1-B818FFD8BE3C}"/>
              </a:ext>
            </a:extLst>
          </p:cNvPr>
          <p:cNvPicPr>
            <a:picLocks noChangeAspect="1"/>
          </p:cNvPicPr>
          <p:nvPr/>
        </p:nvPicPr>
        <p:blipFill>
          <a:blip r:embed="rId3"/>
          <a:stretch>
            <a:fillRect/>
          </a:stretch>
        </p:blipFill>
        <p:spPr>
          <a:xfrm>
            <a:off x="661756" y="2228390"/>
            <a:ext cx="4123810" cy="3684588"/>
          </a:xfrm>
          <a:prstGeom prst="rect">
            <a:avLst/>
          </a:prstGeom>
        </p:spPr>
      </p:pic>
      <p:pic>
        <p:nvPicPr>
          <p:cNvPr id="6" name="Content Placeholder 15" descr="A picture containing plot, line, screenshot&#10;&#10;Description automatically generated">
            <a:extLst>
              <a:ext uri="{FF2B5EF4-FFF2-40B4-BE49-F238E27FC236}">
                <a16:creationId xmlns:a16="http://schemas.microsoft.com/office/drawing/2014/main" id="{22B7BE73-319F-26E9-C0B8-927F300FAFB8}"/>
              </a:ext>
            </a:extLst>
          </p:cNvPr>
          <p:cNvPicPr>
            <a:picLocks noChangeAspect="1"/>
          </p:cNvPicPr>
          <p:nvPr/>
        </p:nvPicPr>
        <p:blipFill>
          <a:blip r:embed="rId4"/>
          <a:stretch>
            <a:fillRect/>
          </a:stretch>
        </p:blipFill>
        <p:spPr>
          <a:xfrm>
            <a:off x="5670335" y="2483852"/>
            <a:ext cx="6298653" cy="3173663"/>
          </a:xfrm>
          <a:prstGeom prst="rect">
            <a:avLst/>
          </a:prstGeom>
        </p:spPr>
      </p:pic>
    </p:spTree>
    <p:extLst>
      <p:ext uri="{BB962C8B-B14F-4D97-AF65-F5344CB8AC3E}">
        <p14:creationId xmlns:p14="http://schemas.microsoft.com/office/powerpoint/2010/main" val="635568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745D73A-17A3-6974-E794-1B415A67FE4D}"/>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74963364-D6A6-9850-4FCF-F01B0E7B4A7E}"/>
              </a:ext>
            </a:extLst>
          </p:cNvPr>
          <p:cNvSpPr>
            <a:spLocks noGrp="1"/>
          </p:cNvSpPr>
          <p:nvPr>
            <p:ph type="title"/>
          </p:nvPr>
        </p:nvSpPr>
        <p:spPr>
          <a:xfrm>
            <a:off x="994872" y="2271449"/>
            <a:ext cx="10179467" cy="3670098"/>
          </a:xfrm>
        </p:spPr>
        <p:txBody>
          <a:bodyPr vert="horz" lIns="91440" tIns="45720" rIns="91440" bIns="45720" rtlCol="0" anchor="b">
            <a:normAutofit/>
          </a:bodyPr>
          <a:lstStyle/>
          <a:p>
            <a:r>
              <a:rPr lang="en-US" sz="5600" dirty="0">
                <a:solidFill>
                  <a:srgbClr val="FFFFFF"/>
                </a:solidFill>
              </a:rPr>
              <a:t>2. Profitability year-on-year</a:t>
            </a:r>
          </a:p>
        </p:txBody>
      </p:sp>
      <p:cxnSp>
        <p:nvCxnSpPr>
          <p:cNvPr id="40" name="Straight Connector 3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68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Graph on document with pen">
            <a:extLst>
              <a:ext uri="{FF2B5EF4-FFF2-40B4-BE49-F238E27FC236}">
                <a16:creationId xmlns:a16="http://schemas.microsoft.com/office/drawing/2014/main" id="{C1ED3B7C-A469-9DE7-84F9-E3C28698D457}"/>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8" y="5636680"/>
            <a:ext cx="8578699" cy="840319"/>
          </a:xfrm>
        </p:spPr>
        <p:txBody>
          <a:bodyPr>
            <a:normAutofit/>
          </a:bodyPr>
          <a:lstStyle/>
          <a:p>
            <a:pPr algn="l"/>
            <a:r>
              <a:rPr lang="en-US" sz="2000" dirty="0">
                <a:solidFill>
                  <a:srgbClr val="FFFFFF"/>
                </a:solidFill>
              </a:rPr>
              <a:t>Steady profit incline 2011-2013</a:t>
            </a:r>
          </a:p>
          <a:p>
            <a:pPr algn="l"/>
            <a:r>
              <a:rPr lang="en-US" sz="2000" dirty="0">
                <a:solidFill>
                  <a:srgbClr val="FFFFFF"/>
                </a:solidFill>
              </a:rPr>
              <a:t>Drop in profits from 2013-2014</a:t>
            </a: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5" descr="A picture containing line, plot, diagram&#10;&#10;Description automatically generated">
            <a:extLst>
              <a:ext uri="{FF2B5EF4-FFF2-40B4-BE49-F238E27FC236}">
                <a16:creationId xmlns:a16="http://schemas.microsoft.com/office/drawing/2014/main" id="{9B8F4C6F-A9A5-8880-E17E-6EC380669C1D}"/>
              </a:ext>
            </a:extLst>
          </p:cNvPr>
          <p:cNvPicPr>
            <a:picLocks noChangeAspect="1"/>
          </p:cNvPicPr>
          <p:nvPr/>
        </p:nvPicPr>
        <p:blipFill>
          <a:blip r:embed="rId3"/>
          <a:stretch>
            <a:fillRect/>
          </a:stretch>
        </p:blipFill>
        <p:spPr>
          <a:xfrm>
            <a:off x="3924277" y="1141984"/>
            <a:ext cx="7678160" cy="4004710"/>
          </a:xfrm>
          <a:prstGeom prst="rect">
            <a:avLst/>
          </a:prstGeom>
        </p:spPr>
      </p:pic>
    </p:spTree>
    <p:extLst>
      <p:ext uri="{BB962C8B-B14F-4D97-AF65-F5344CB8AC3E}">
        <p14:creationId xmlns:p14="http://schemas.microsoft.com/office/powerpoint/2010/main" val="4228359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TotalTime>
  <Words>884</Words>
  <Application>Microsoft Macintosh PowerPoint</Application>
  <PresentationFormat>Widescreen</PresentationFormat>
  <Paragraphs>67</Paragraphs>
  <Slides>25</Slides>
  <Notes>3</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Matrix Manufacturing &amp; Retail Report</vt:lpstr>
      <vt:lpstr>Aims &amp; Objectives</vt:lpstr>
      <vt:lpstr>Background Information</vt:lpstr>
      <vt:lpstr>Report Structure</vt:lpstr>
      <vt:lpstr>1. Regional sales by category</vt:lpstr>
      <vt:lpstr>PowerPoint Presentation</vt:lpstr>
      <vt:lpstr>Accessories and Bikes sold the most quantities of items Whilst the bikes: road bikes and mountain bikes brought the most revenue in sales respective</vt:lpstr>
      <vt:lpstr>2. Profitability year-on-year</vt:lpstr>
      <vt:lpstr>PowerPoint Presentation</vt:lpstr>
      <vt:lpstr>Accessories made least profit in comparison with other categories. A decline in profit is seen 2013-2014 Introduction of new Subcategory products in 2013 could be the cause of the profit decline</vt:lpstr>
      <vt:lpstr>3. Previous Year Comparison</vt:lpstr>
      <vt:lpstr>Sales 2013 v 2014</vt:lpstr>
      <vt:lpstr>Profits 2013 v 2014</vt:lpstr>
      <vt:lpstr>4. Product subcategory breakdown</vt:lpstr>
      <vt:lpstr>PowerPoint Presentation</vt:lpstr>
      <vt:lpstr>PowerPoint Presentation</vt:lpstr>
      <vt:lpstr>5. Organisational recommendations</vt:lpstr>
      <vt:lpstr>PowerPoint Presentation</vt:lpstr>
      <vt:lpstr>PowerPoint Presentation</vt:lpstr>
      <vt:lpstr>PowerPoint Presentation</vt:lpstr>
      <vt:lpstr>Strategy Tips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Matrix Manufacturing &amp; Retail Report</dc:title>
  <dc:creator>Wing-Sze Cheuk (Alumni)</dc:creator>
  <cp:lastModifiedBy>Wing-Sze Cheuk (Alumni)</cp:lastModifiedBy>
  <cp:revision>55</cp:revision>
  <dcterms:created xsi:type="dcterms:W3CDTF">2023-06-15T09:09:22Z</dcterms:created>
  <dcterms:modified xsi:type="dcterms:W3CDTF">2023-06-15T15:05:12Z</dcterms:modified>
</cp:coreProperties>
</file>